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73" r:id="rId13"/>
    <p:sldId id="269" r:id="rId14"/>
    <p:sldId id="277" r:id="rId15"/>
    <p:sldId id="278" r:id="rId16"/>
    <p:sldId id="270" r:id="rId17"/>
    <p:sldId id="271" r:id="rId18"/>
    <p:sldId id="274" r:id="rId19"/>
    <p:sldId id="279" r:id="rId20"/>
    <p:sldId id="280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6" d="100"/>
          <a:sy n="76" d="100"/>
        </p:scale>
        <p:origin x="-14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4361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191AE-D5DC-40A7-80EC-F88666798E2C}" type="datetimeFigureOut">
              <a:rPr lang="en-CA" smtClean="0"/>
              <a:pPr/>
              <a:t>30/10/2012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0133E-3339-4717-BF8E-CE7CC83C440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530376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D90B0-7E9F-4AEF-8DB9-6C8478B5D5E1}" type="datetimeFigureOut">
              <a:rPr lang="en-CA" smtClean="0"/>
              <a:pPr/>
              <a:t>30/10/2012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AB7E1-C88D-4A06-A5D3-1A21C249DA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25356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AB7E1-C88D-4A06-A5D3-1A21C249DA1C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A79788-0DC7-43EA-ADAA-9512534F3C73}" type="datetimeFigureOut">
              <a:rPr lang="en-CA" smtClean="0"/>
              <a:pPr/>
              <a:t>30/10/2012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AF2A9E-7DD1-4CB7-A1CC-BEA48D5F26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79788-0DC7-43EA-ADAA-9512534F3C73}" type="datetimeFigureOut">
              <a:rPr lang="en-CA" smtClean="0"/>
              <a:pPr/>
              <a:t>30/10/2012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F2A9E-7DD1-4CB7-A1CC-BEA48D5F26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5" y="274642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79788-0DC7-43EA-ADAA-9512534F3C73}" type="datetimeFigureOut">
              <a:rPr lang="en-CA" smtClean="0"/>
              <a:pPr/>
              <a:t>30/10/2012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F2A9E-7DD1-4CB7-A1CC-BEA48D5F26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79788-0DC7-43EA-ADAA-9512534F3C73}" type="datetimeFigureOut">
              <a:rPr lang="en-CA" smtClean="0"/>
              <a:pPr/>
              <a:t>30/10/2012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F2A9E-7DD1-4CB7-A1CC-BEA48D5F261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79788-0DC7-43EA-ADAA-9512534F3C73}" type="datetimeFigureOut">
              <a:rPr lang="en-CA" smtClean="0"/>
              <a:pPr/>
              <a:t>30/10/2012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F2A9E-7DD1-4CB7-A1CC-BEA48D5F261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79788-0DC7-43EA-ADAA-9512534F3C73}" type="datetimeFigureOut">
              <a:rPr lang="en-CA" smtClean="0"/>
              <a:pPr/>
              <a:t>30/10/2012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F2A9E-7DD1-4CB7-A1CC-BEA48D5F261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9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2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79788-0DC7-43EA-ADAA-9512534F3C73}" type="datetimeFigureOut">
              <a:rPr lang="en-CA" smtClean="0"/>
              <a:pPr/>
              <a:t>30/10/2012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F2A9E-7DD1-4CB7-A1CC-BEA48D5F26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79788-0DC7-43EA-ADAA-9512534F3C73}" type="datetimeFigureOut">
              <a:rPr lang="en-CA" smtClean="0"/>
              <a:pPr/>
              <a:t>30/10/2012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F2A9E-7DD1-4CB7-A1CC-BEA48D5F261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79788-0DC7-43EA-ADAA-9512534F3C73}" type="datetimeFigureOut">
              <a:rPr lang="en-CA" smtClean="0"/>
              <a:pPr/>
              <a:t>30/10/2012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F2A9E-7DD1-4CB7-A1CC-BEA48D5F26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A79788-0DC7-43EA-ADAA-9512534F3C73}" type="datetimeFigureOut">
              <a:rPr lang="en-CA" smtClean="0"/>
              <a:pPr/>
              <a:t>30/10/2012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F2A9E-7DD1-4CB7-A1CC-BEA48D5F261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4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A79788-0DC7-43EA-ADAA-9512534F3C73}" type="datetimeFigureOut">
              <a:rPr lang="en-CA" smtClean="0"/>
              <a:pPr/>
              <a:t>30/10/2012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4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AF2A9E-7DD1-4CB7-A1CC-BEA48D5F261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4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A79788-0DC7-43EA-ADAA-9512534F3C73}" type="datetimeFigureOut">
              <a:rPr lang="en-CA" smtClean="0"/>
              <a:pPr/>
              <a:t>30/10/2012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4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AF2A9E-7DD1-4CB7-A1CC-BEA48D5F261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Development</a:t>
            </a:r>
            <a:br>
              <a:rPr lang="en-C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br>
              <a:rPr lang="en-C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and Professional Growth</a:t>
            </a:r>
            <a:br>
              <a:rPr lang="en-C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CA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600" b="1" i="1" dirty="0" smtClean="0"/>
              <a:t>Addressing the needs of the local</a:t>
            </a:r>
            <a:endParaRPr lang="en-CA" sz="3600" b="1" i="1" dirty="0"/>
          </a:p>
        </p:txBody>
      </p:sp>
      <p:pic>
        <p:nvPicPr>
          <p:cNvPr id="1031" name="Picture 7" descr="C:\Users\Debbie\AppData\Local\Microsoft\Windows\Temporary Internet Files\Content.IE5\P1D5C9CU\MC90019813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437112"/>
            <a:ext cx="1868032" cy="2124547"/>
          </a:xfrm>
          <a:prstGeom prst="rect">
            <a:avLst/>
          </a:prstGeom>
          <a:noFill/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4221088"/>
            <a:ext cx="1905000" cy="809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7"/>
          </a:xfrm>
        </p:spPr>
        <p:txBody>
          <a:bodyPr/>
          <a:lstStyle/>
          <a:p>
            <a:endParaRPr lang="en-CA" dirty="0" smtClean="0"/>
          </a:p>
          <a:p>
            <a:r>
              <a:rPr lang="en-CA" dirty="0" smtClean="0"/>
              <a:t>1.  ________________________________________</a:t>
            </a:r>
          </a:p>
          <a:p>
            <a:endParaRPr lang="en-CA" dirty="0" smtClean="0"/>
          </a:p>
          <a:p>
            <a:r>
              <a:rPr lang="en-CA" dirty="0" smtClean="0"/>
              <a:t>2.  _________________________________________</a:t>
            </a:r>
          </a:p>
          <a:p>
            <a:endParaRPr lang="en-CA" dirty="0" smtClean="0"/>
          </a:p>
          <a:p>
            <a:r>
              <a:rPr lang="en-CA" dirty="0" smtClean="0"/>
              <a:t>3.  _________________________________________</a:t>
            </a:r>
          </a:p>
          <a:p>
            <a:endParaRPr lang="en-CA" dirty="0" smtClean="0"/>
          </a:p>
          <a:p>
            <a:r>
              <a:rPr lang="en-CA" dirty="0" smtClean="0"/>
              <a:t>4.  _________________________________________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i="1" dirty="0" smtClean="0"/>
              <a:t>Ways I Can Evaluate My Plan...</a:t>
            </a:r>
            <a:endParaRPr lang="en-CA" sz="3600" i="1" dirty="0"/>
          </a:p>
        </p:txBody>
      </p:sp>
      <p:pic>
        <p:nvPicPr>
          <p:cNvPr id="9218" name="Picture 2" descr="C:\Users\Debbie\AppData\Local\Microsoft\Windows\Temporary Internet Files\Content.IE5\8TDFQTFK\MC9004404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692696"/>
            <a:ext cx="173672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Communicate well</a:t>
            </a:r>
          </a:p>
          <a:p>
            <a:r>
              <a:rPr lang="en-CA" dirty="0" smtClean="0"/>
              <a:t>Present to a small/large group</a:t>
            </a:r>
          </a:p>
          <a:p>
            <a:r>
              <a:rPr lang="en-CA" dirty="0" smtClean="0"/>
              <a:t>Use technology</a:t>
            </a:r>
          </a:p>
          <a:p>
            <a:r>
              <a:rPr lang="en-CA" dirty="0" smtClean="0"/>
              <a:t>Problem solve</a:t>
            </a:r>
          </a:p>
          <a:p>
            <a:r>
              <a:rPr lang="en-CA" dirty="0" smtClean="0"/>
              <a:t>Say ‘I don’t know’</a:t>
            </a:r>
          </a:p>
          <a:p>
            <a:r>
              <a:rPr lang="en-CA" dirty="0" smtClean="0"/>
              <a:t>Deal with difficult people/situations</a:t>
            </a:r>
          </a:p>
          <a:p>
            <a:r>
              <a:rPr lang="en-CA" dirty="0" smtClean="0"/>
              <a:t>Be a team player</a:t>
            </a:r>
          </a:p>
          <a:p>
            <a:r>
              <a:rPr lang="en-CA" dirty="0" smtClean="0"/>
              <a:t>Work behind the scenes</a:t>
            </a:r>
          </a:p>
          <a:p>
            <a:r>
              <a:rPr lang="en-CA" dirty="0" smtClean="0"/>
              <a:t>Balance my work, volunteer and family life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400" i="1" dirty="0" smtClean="0"/>
              <a:t>Strengths and Abilities</a:t>
            </a:r>
            <a:r>
              <a:rPr lang="en-CA" sz="3600" i="1" dirty="0" smtClean="0"/>
              <a:t/>
            </a:r>
            <a:br>
              <a:rPr lang="en-CA" sz="3600" i="1" dirty="0" smtClean="0"/>
            </a:br>
            <a:r>
              <a:rPr lang="en-CA" sz="3600" i="1" dirty="0" smtClean="0"/>
              <a:t>I can...</a:t>
            </a:r>
            <a:endParaRPr lang="en-CA" sz="3600" i="1" dirty="0"/>
          </a:p>
        </p:txBody>
      </p:sp>
      <p:pic>
        <p:nvPicPr>
          <p:cNvPr id="10242" name="Picture 2" descr="C:\Users\Debbie\AppData\Local\Microsoft\Windows\Temporary Internet Files\Content.IE5\P1D5C9CU\MC9004404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76672"/>
            <a:ext cx="1864462" cy="1827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Run an effective meeting</a:t>
            </a:r>
          </a:p>
          <a:p>
            <a:r>
              <a:rPr lang="en-CA" dirty="0" smtClean="0"/>
              <a:t>Manage time – keep a session moving</a:t>
            </a:r>
          </a:p>
          <a:p>
            <a:r>
              <a:rPr lang="en-CA" dirty="0" smtClean="0"/>
              <a:t>Focus on the ‘big picture’</a:t>
            </a:r>
          </a:p>
          <a:p>
            <a:r>
              <a:rPr lang="en-CA" dirty="0" smtClean="0"/>
              <a:t>Keep a committee on task </a:t>
            </a:r>
          </a:p>
          <a:p>
            <a:r>
              <a:rPr lang="en-CA" dirty="0" smtClean="0"/>
              <a:t>Accept leadership roles</a:t>
            </a:r>
          </a:p>
          <a:p>
            <a:r>
              <a:rPr lang="en-CA" dirty="0" smtClean="0"/>
              <a:t>Delegate leadership roles</a:t>
            </a:r>
          </a:p>
          <a:p>
            <a:r>
              <a:rPr lang="en-CA" dirty="0" smtClean="0"/>
              <a:t>Show other committee members I value their contribution</a:t>
            </a:r>
          </a:p>
          <a:p>
            <a:r>
              <a:rPr lang="en-CA" dirty="0" smtClean="0"/>
              <a:t>Work to reach consensus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1271" name="Picture 7" descr="C:\Users\Debbie\AppData\Local\Microsoft\Windows\Temporary Internet Files\Content.IE5\8TDFQTFK\MC9004343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04664"/>
            <a:ext cx="1857375" cy="189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My role as a member of the PD committee</a:t>
            </a:r>
          </a:p>
          <a:p>
            <a:r>
              <a:rPr lang="en-CA" dirty="0" smtClean="0"/>
              <a:t>The Local Constitution and By-Laws </a:t>
            </a:r>
          </a:p>
          <a:p>
            <a:r>
              <a:rPr lang="en-CA" dirty="0" smtClean="0"/>
              <a:t>Local and Provincial Contract as it pertains to my role and responsibility</a:t>
            </a:r>
          </a:p>
          <a:p>
            <a:r>
              <a:rPr lang="en-CA" dirty="0" smtClean="0"/>
              <a:t>What resources are available to me locally and provincially</a:t>
            </a:r>
          </a:p>
          <a:p>
            <a:r>
              <a:rPr lang="en-CA" dirty="0" smtClean="0"/>
              <a:t>Who to contact when I have a concern</a:t>
            </a:r>
          </a:p>
          <a:p>
            <a:r>
              <a:rPr lang="en-CA" dirty="0" smtClean="0"/>
              <a:t>How to motivate members to take part in local pd opportunities</a:t>
            </a:r>
          </a:p>
          <a:p>
            <a:r>
              <a:rPr lang="en-CA" dirty="0" smtClean="0"/>
              <a:t>What obstacles we must overcome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000" i="1" dirty="0" smtClean="0"/>
              <a:t>Strengths and Abilities</a:t>
            </a:r>
            <a:r>
              <a:rPr lang="en-CA" sz="3200" i="1" dirty="0" smtClean="0"/>
              <a:t/>
            </a:r>
            <a:br>
              <a:rPr lang="en-CA" sz="3200" i="1" dirty="0" smtClean="0"/>
            </a:br>
            <a:r>
              <a:rPr lang="en-CA" sz="3200" i="1" dirty="0" smtClean="0"/>
              <a:t>I know...</a:t>
            </a:r>
            <a:endParaRPr lang="en-CA" dirty="0"/>
          </a:p>
        </p:txBody>
      </p:sp>
      <p:pic>
        <p:nvPicPr>
          <p:cNvPr id="12290" name="Picture 2" descr="C:\Users\Debbie\AppData\Local\Microsoft\Windows\Temporary Internet Files\Content.IE5\P1D5C9CU\MC9004404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0"/>
            <a:ext cx="136842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CA" sz="2400" dirty="0" smtClean="0"/>
              <a:t>	</a:t>
            </a:r>
            <a:r>
              <a:rPr lang="en-CA" sz="2800" dirty="0" smtClean="0"/>
              <a:t>Complementary Skills </a:t>
            </a:r>
          </a:p>
          <a:p>
            <a:pPr>
              <a:buFont typeface="Wingdings" pitchFamily="2" charset="2"/>
              <a:buChar char="Ø"/>
            </a:pPr>
            <a:r>
              <a:rPr lang="en-CA" sz="2800" dirty="0" smtClean="0"/>
              <a:t>	A Common Purpose</a:t>
            </a:r>
          </a:p>
          <a:p>
            <a:pPr>
              <a:buFont typeface="Wingdings" pitchFamily="2" charset="2"/>
              <a:buChar char="Ø"/>
            </a:pPr>
            <a:r>
              <a:rPr lang="en-CA" sz="2800" dirty="0" smtClean="0"/>
              <a:t>	Goals</a:t>
            </a:r>
          </a:p>
          <a:p>
            <a:pPr>
              <a:buFont typeface="Wingdings" pitchFamily="2" charset="2"/>
              <a:buChar char="Ø"/>
            </a:pPr>
            <a:r>
              <a:rPr lang="en-CA" sz="2800" dirty="0" smtClean="0"/>
              <a:t>	Accountability</a:t>
            </a:r>
          </a:p>
          <a:p>
            <a:pPr>
              <a:buFont typeface="Wingdings" pitchFamily="2" charset="2"/>
              <a:buChar char="Ø"/>
            </a:pPr>
            <a:r>
              <a:rPr lang="en-CA" sz="2800" dirty="0" smtClean="0"/>
              <a:t>	Mutual Trust/Respect</a:t>
            </a:r>
          </a:p>
          <a:p>
            <a:pPr>
              <a:buFont typeface="Wingdings" pitchFamily="2" charset="2"/>
              <a:buChar char="Ø"/>
            </a:pPr>
            <a:r>
              <a:rPr lang="en-CA" sz="2800" dirty="0" smtClean="0"/>
              <a:t>	Identified Roles and Responsibilities</a:t>
            </a:r>
          </a:p>
          <a:p>
            <a:pPr>
              <a:buFont typeface="Wingdings" pitchFamily="2" charset="2"/>
              <a:buChar char="Ø"/>
            </a:pPr>
            <a:r>
              <a:rPr lang="en-CA" sz="2800" dirty="0" smtClean="0"/>
              <a:t>	Commitment </a:t>
            </a:r>
          </a:p>
          <a:p>
            <a:pPr>
              <a:buFont typeface="Wingdings" pitchFamily="2" charset="2"/>
              <a:buChar char="Ø"/>
            </a:pPr>
            <a:r>
              <a:rPr lang="en-CA" sz="2800" dirty="0" smtClean="0"/>
              <a:t>	Obstacles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i="1" dirty="0" smtClean="0"/>
              <a:t>Teamwork</a:t>
            </a:r>
            <a:r>
              <a:rPr lang="en-CA" sz="4400" i="1" dirty="0" smtClean="0"/>
              <a:t>...</a:t>
            </a:r>
            <a:endParaRPr lang="en-CA" dirty="0"/>
          </a:p>
        </p:txBody>
      </p:sp>
      <p:pic>
        <p:nvPicPr>
          <p:cNvPr id="13314" name="Picture 2" descr="C:\Users\Debbie\AppData\Local\Microsoft\Windows\Temporary Internet Files\Content.IE5\2MK8EKRW\MC9004324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908720"/>
            <a:ext cx="1536700" cy="181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Surveys  (paper/on-line)</a:t>
            </a:r>
          </a:p>
          <a:p>
            <a:r>
              <a:rPr lang="en-CA" dirty="0" smtClean="0"/>
              <a:t>Focus groups</a:t>
            </a:r>
          </a:p>
          <a:p>
            <a:r>
              <a:rPr lang="en-CA" dirty="0" smtClean="0"/>
              <a:t>Eat and meet luncheons</a:t>
            </a:r>
          </a:p>
          <a:p>
            <a:r>
              <a:rPr lang="en-CA" dirty="0" smtClean="0"/>
              <a:t>Monthly newsletters with spot for input  (letter to the editor)</a:t>
            </a:r>
          </a:p>
          <a:p>
            <a:r>
              <a:rPr lang="en-CA" dirty="0" smtClean="0"/>
              <a:t>Suggestion box on local site and at meetings</a:t>
            </a:r>
          </a:p>
          <a:p>
            <a:r>
              <a:rPr lang="en-CA" dirty="0" smtClean="0"/>
              <a:t>Encourage school reps to hold ‘constructive’ conversations at school sites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i="1" dirty="0" smtClean="0"/>
              <a:t>Needs </a:t>
            </a:r>
            <a:r>
              <a:rPr lang="en-CA" sz="3600" i="1" dirty="0" smtClean="0"/>
              <a:t>Assessment</a:t>
            </a:r>
            <a:r>
              <a:rPr lang="en-CA" sz="4000" i="1" dirty="0" smtClean="0"/>
              <a:t> Tools...</a:t>
            </a:r>
            <a:endParaRPr lang="en-CA" dirty="0"/>
          </a:p>
        </p:txBody>
      </p:sp>
      <p:pic>
        <p:nvPicPr>
          <p:cNvPr id="14338" name="Picture 2" descr="C:\Users\Debbie\AppData\Local\Microsoft\Windows\Temporary Internet Files\Content.IE5\2MK8EKRW\MC9004419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412776"/>
            <a:ext cx="2232025" cy="1222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Support and advise the local Professional Development Committees</a:t>
            </a:r>
          </a:p>
          <a:p>
            <a:r>
              <a:rPr lang="en-CA" dirty="0" smtClean="0"/>
              <a:t>Assist in locating materials and presenters for professional development events</a:t>
            </a:r>
          </a:p>
          <a:p>
            <a:r>
              <a:rPr lang="en-CA" dirty="0" smtClean="0"/>
              <a:t>Work closely with local committees to develop the skills needed for delivery of presentations</a:t>
            </a:r>
          </a:p>
          <a:p>
            <a:r>
              <a:rPr lang="en-CA" dirty="0" smtClean="0"/>
              <a:t>Offer tips for communicating and working with colleagues </a:t>
            </a:r>
          </a:p>
          <a:p>
            <a:r>
              <a:rPr lang="en-CA" dirty="0" smtClean="0"/>
              <a:t>Assist locals with identifying and implementing current initiatives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en-CA" sz="3600" i="1" dirty="0" smtClean="0"/>
              <a:t>The Role of the Executive Staff Officer</a:t>
            </a:r>
            <a:endParaRPr lang="en-CA" sz="3600" i="1" dirty="0"/>
          </a:p>
        </p:txBody>
      </p:sp>
      <p:pic>
        <p:nvPicPr>
          <p:cNvPr id="15362" name="Picture 2" descr="C:\Users\Debbie\AppData\Local\Microsoft\Windows\Temporary Internet Files\Content.IE5\8TDFQTFK\MC9004404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25144"/>
            <a:ext cx="1245413" cy="1827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Assist locals with the development of needs assessment and evaluation tools</a:t>
            </a:r>
          </a:p>
          <a:p>
            <a:r>
              <a:rPr lang="en-CA" dirty="0" smtClean="0"/>
              <a:t>Help with the development of a vision for local professional development</a:t>
            </a:r>
          </a:p>
          <a:p>
            <a:r>
              <a:rPr lang="en-CA" dirty="0" smtClean="0"/>
              <a:t>Model professional behavior and communication skills</a:t>
            </a:r>
          </a:p>
          <a:p>
            <a:r>
              <a:rPr lang="en-CA" dirty="0" smtClean="0"/>
              <a:t>Be approachable and available to the members of the local committees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6386" name="Picture 2" descr="C:\Users\Debbie\AppData\Local\Microsoft\Windows\Temporary Internet Files\Content.IE5\8TDFQTFK\MC9004404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581128"/>
            <a:ext cx="1245413" cy="1827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3"/>
          </a:xfrm>
        </p:spPr>
        <p:txBody>
          <a:bodyPr>
            <a:normAutofit fontScale="55000" lnSpcReduction="20000"/>
          </a:bodyPr>
          <a:lstStyle/>
          <a:p>
            <a:r>
              <a:rPr lang="en-CA" sz="4500" dirty="0" smtClean="0"/>
              <a:t>Collect and compare data – is attendance increasing or decreasing at sessions</a:t>
            </a:r>
          </a:p>
          <a:p>
            <a:r>
              <a:rPr lang="en-CA" sz="4500" dirty="0" smtClean="0"/>
              <a:t>Are we getting more positive responses on evaluation forms</a:t>
            </a:r>
          </a:p>
          <a:p>
            <a:r>
              <a:rPr lang="en-CA" sz="4500" dirty="0" smtClean="0"/>
              <a:t>Are we offering sessions that meet a need</a:t>
            </a:r>
          </a:p>
          <a:p>
            <a:r>
              <a:rPr lang="en-CA" sz="4500" dirty="0" smtClean="0"/>
              <a:t>Are we responding to session feedback</a:t>
            </a:r>
          </a:p>
          <a:p>
            <a:r>
              <a:rPr lang="en-CA" sz="4500" dirty="0" smtClean="0"/>
              <a:t>Are we reaching all members – early, mid and late career</a:t>
            </a:r>
          </a:p>
          <a:p>
            <a:r>
              <a:rPr lang="en-CA" sz="4500" dirty="0" smtClean="0"/>
              <a:t>Are the times and dates of sessions convenient</a:t>
            </a:r>
          </a:p>
          <a:p>
            <a:r>
              <a:rPr lang="en-CA" sz="4500" dirty="0" smtClean="0"/>
              <a:t>Do our members feel valued and heard at our sessions</a:t>
            </a:r>
          </a:p>
          <a:p>
            <a:r>
              <a:rPr lang="en-CA" sz="4500" dirty="0" smtClean="0"/>
              <a:t>Are we doing a good job getting our message out to members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i="1" dirty="0" smtClean="0"/>
              <a:t>Is It Working...</a:t>
            </a:r>
            <a:endParaRPr lang="en-CA" sz="3600" i="1" dirty="0"/>
          </a:p>
        </p:txBody>
      </p:sp>
      <p:pic>
        <p:nvPicPr>
          <p:cNvPr id="17411" name="Picture 3" descr="C:\Users\Debbie\AppData\Local\Microsoft\Windows\Temporary Internet Files\Content.IE5\R0KIT8JT\MC9004404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5229200"/>
            <a:ext cx="1828800" cy="1343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Apathy</a:t>
            </a:r>
          </a:p>
          <a:p>
            <a:r>
              <a:rPr lang="en-CA" dirty="0" smtClean="0"/>
              <a:t>Engaging new members</a:t>
            </a:r>
          </a:p>
          <a:p>
            <a:r>
              <a:rPr lang="en-CA" dirty="0" smtClean="0"/>
              <a:t>Burnout</a:t>
            </a:r>
          </a:p>
          <a:p>
            <a:r>
              <a:rPr lang="en-CA" dirty="0" smtClean="0"/>
              <a:t>Dissatisfaction</a:t>
            </a:r>
          </a:p>
          <a:p>
            <a:r>
              <a:rPr lang="en-CA" dirty="0" smtClean="0"/>
              <a:t>Time commitments</a:t>
            </a:r>
          </a:p>
          <a:p>
            <a:r>
              <a:rPr lang="en-CA" dirty="0" smtClean="0"/>
              <a:t>Ownership</a:t>
            </a:r>
          </a:p>
          <a:p>
            <a:r>
              <a:rPr lang="en-CA" dirty="0" smtClean="0"/>
              <a:t>Perception</a:t>
            </a:r>
          </a:p>
          <a:p>
            <a:r>
              <a:rPr lang="en-CA" dirty="0" smtClean="0"/>
              <a:t>Moving forward</a:t>
            </a:r>
          </a:p>
          <a:p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i="1" dirty="0" smtClean="0"/>
              <a:t>Concerns...</a:t>
            </a:r>
            <a:endParaRPr lang="en-CA" sz="3600" i="1" dirty="0"/>
          </a:p>
        </p:txBody>
      </p:sp>
      <p:pic>
        <p:nvPicPr>
          <p:cNvPr id="18435" name="Picture 3" descr="C:\Users\Debbie\AppData\Local\Microsoft\Windows\Temporary Internet Files\Content.IE5\P1D5C9CU\MC9004344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204864"/>
            <a:ext cx="1873250" cy="196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members new in their role</a:t>
            </a:r>
          </a:p>
          <a:p>
            <a:r>
              <a:rPr lang="en-CA" dirty="0" smtClean="0"/>
              <a:t>previous training</a:t>
            </a:r>
          </a:p>
          <a:p>
            <a:r>
              <a:rPr lang="en-CA" dirty="0" smtClean="0"/>
              <a:t>local issues and culture</a:t>
            </a:r>
          </a:p>
          <a:p>
            <a:r>
              <a:rPr lang="en-CA" dirty="0" smtClean="0"/>
              <a:t>prior knowledge and information</a:t>
            </a:r>
          </a:p>
          <a:p>
            <a:r>
              <a:rPr lang="en-CA" dirty="0" smtClean="0"/>
              <a:t>work together as a team</a:t>
            </a:r>
          </a:p>
          <a:p>
            <a:r>
              <a:rPr lang="en-CA" dirty="0" smtClean="0"/>
              <a:t>understand their duties and responsibilities</a:t>
            </a:r>
          </a:p>
          <a:p>
            <a:r>
              <a:rPr lang="en-CA" dirty="0" smtClean="0"/>
              <a:t>resources available to support them</a:t>
            </a:r>
          </a:p>
          <a:p>
            <a:r>
              <a:rPr lang="en-CA" dirty="0" smtClean="0"/>
              <a:t>support from the executive</a:t>
            </a:r>
          </a:p>
          <a:p>
            <a:r>
              <a:rPr lang="en-CA" dirty="0" smtClean="0"/>
              <a:t>collegiality and collaboration</a:t>
            </a:r>
          </a:p>
          <a:p>
            <a:r>
              <a:rPr lang="en-CA" dirty="0" smtClean="0"/>
              <a:t>professional behaviour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i="1" dirty="0" smtClean="0"/>
              <a:t>Where to start the conversation...</a:t>
            </a:r>
            <a:endParaRPr lang="en-CA" sz="3600" i="1" dirty="0"/>
          </a:p>
        </p:txBody>
      </p:sp>
      <p:pic>
        <p:nvPicPr>
          <p:cNvPr id="1036" name="Picture 12" descr="C:\Users\Debbie\AppData\Local\Microsoft\Windows\Temporary Internet Files\Content.IE5\2MK8EKRW\MC9004344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412776"/>
            <a:ext cx="16256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i="1" dirty="0" smtClean="0"/>
              <a:t>Organizations that make the most of their people find that their people make the most of them.  That is the power of innovation and creative leadership.</a:t>
            </a:r>
          </a:p>
          <a:p>
            <a:endParaRPr lang="en-CA" sz="3600" i="1" dirty="0" smtClean="0"/>
          </a:p>
          <a:p>
            <a:pPr lvl="4">
              <a:buNone/>
            </a:pPr>
            <a:r>
              <a:rPr lang="en-CA" sz="1200" i="1" dirty="0" smtClean="0"/>
              <a:t>					Sir Ken Robinson – Out Of Our Minds</a:t>
            </a:r>
            <a:endParaRPr lang="en-CA" sz="1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0483" name="Picture 3" descr="C:\Users\Debbie\AppData\Local\Microsoft\Windows\Temporary Internet Files\Content.IE5\8TDFQTFK\MC90043846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5373216"/>
            <a:ext cx="3043132" cy="1124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i="1" dirty="0" smtClean="0"/>
              <a:t>If you want 1 year of prosperity, grow GRAIN</a:t>
            </a:r>
          </a:p>
          <a:p>
            <a:endParaRPr lang="en-CA" sz="2800" i="1" dirty="0" smtClean="0"/>
          </a:p>
          <a:p>
            <a:r>
              <a:rPr lang="en-CA" sz="2800" i="1" dirty="0" smtClean="0"/>
              <a:t>If you want 10 years of prosperity, grow TREES</a:t>
            </a:r>
          </a:p>
          <a:p>
            <a:endParaRPr lang="en-CA" sz="2800" i="1" dirty="0" smtClean="0"/>
          </a:p>
          <a:p>
            <a:r>
              <a:rPr lang="en-CA" sz="2800" i="1" dirty="0" smtClean="0"/>
              <a:t>If you want 100 years of prosperity, grow PEOPLE </a:t>
            </a:r>
          </a:p>
          <a:p>
            <a:endParaRPr lang="en-CA" sz="2800" i="1" dirty="0" smtClean="0"/>
          </a:p>
          <a:p>
            <a:pPr lvl="8"/>
            <a:r>
              <a:rPr lang="en-CA" i="1" dirty="0" smtClean="0"/>
              <a:t>- Chinese Proverb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9458" name="Picture 2" descr="C:\Users\Debbie\AppData\Local\Microsoft\Windows\Temporary Internet Files\Content.IE5\2MK8EKRW\MC9001047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869160"/>
            <a:ext cx="1804111" cy="1209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CA" dirty="0" smtClean="0"/>
              <a:t>	</a:t>
            </a:r>
          </a:p>
          <a:p>
            <a:pPr>
              <a:buNone/>
            </a:pPr>
            <a:r>
              <a:rPr lang="en-CA" dirty="0" smtClean="0"/>
              <a:t>	</a:t>
            </a:r>
            <a:r>
              <a:rPr lang="en-CA" sz="3300" dirty="0" smtClean="0"/>
              <a:t>Passive Approach:  </a:t>
            </a:r>
          </a:p>
          <a:p>
            <a:pPr>
              <a:buNone/>
            </a:pPr>
            <a:r>
              <a:rPr lang="en-CA" sz="3300" dirty="0" smtClean="0"/>
              <a:t>		give in regardless of your position</a:t>
            </a:r>
          </a:p>
          <a:p>
            <a:pPr>
              <a:buNone/>
            </a:pPr>
            <a:r>
              <a:rPr lang="en-CA" sz="3300" dirty="0" smtClean="0"/>
              <a:t>	Aggressive Approach: </a:t>
            </a:r>
          </a:p>
          <a:p>
            <a:pPr>
              <a:buNone/>
            </a:pPr>
            <a:r>
              <a:rPr lang="en-CA" sz="3300" dirty="0" smtClean="0"/>
              <a:t>		actively state what you want and try to force 	others to agree</a:t>
            </a:r>
          </a:p>
          <a:p>
            <a:pPr>
              <a:buNone/>
            </a:pPr>
            <a:r>
              <a:rPr lang="en-CA" sz="3300" dirty="0" smtClean="0"/>
              <a:t>	Assertive Approach:  </a:t>
            </a:r>
          </a:p>
          <a:p>
            <a:pPr>
              <a:buNone/>
            </a:pPr>
            <a:r>
              <a:rPr lang="en-CA" sz="3300" dirty="0" smtClean="0"/>
              <a:t>		ask for what you want clearly and openly, 	explain your position logically, negotiate 	rationally and avoid emotion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 lvl="2">
              <a:buNone/>
            </a:pPr>
            <a:r>
              <a:rPr lang="en-CA" dirty="0" smtClean="0"/>
              <a:t>		 			</a:t>
            </a:r>
            <a:r>
              <a:rPr lang="en-CA" sz="1200" dirty="0" smtClean="0"/>
              <a:t>Kim Long-NSCC Managing Professional Development Series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en-CA" sz="3600" i="1" dirty="0" smtClean="0"/>
              <a:t>What’s My Communication Style...</a:t>
            </a:r>
            <a:endParaRPr lang="en-CA" sz="3600" i="1" dirty="0"/>
          </a:p>
        </p:txBody>
      </p:sp>
      <p:pic>
        <p:nvPicPr>
          <p:cNvPr id="2087" name="Picture 39" descr="C:\Users\Debbie\AppData\Local\Microsoft\Windows\Temporary Internet Files\Content.IE5\8TDFQTFK\MC9004343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052736"/>
            <a:ext cx="1847850" cy="132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Current Strengths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My current strengths are...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_____________________________________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_____________________________________</a:t>
            </a:r>
          </a:p>
          <a:p>
            <a:endParaRPr lang="en-CA" dirty="0" smtClean="0"/>
          </a:p>
          <a:p>
            <a:r>
              <a:rPr lang="en-CA" dirty="0" smtClean="0"/>
              <a:t>_____________________________________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Reflection:  Where Am I Now...</a:t>
            </a:r>
            <a:endParaRPr lang="en-CA" dirty="0"/>
          </a:p>
        </p:txBody>
      </p:sp>
      <p:pic>
        <p:nvPicPr>
          <p:cNvPr id="8" name="Picture 38" descr="C:\Users\Debbie\AppData\Local\Microsoft\Windows\Temporary Internet Files\Content.IE5\R0KIT8JT\MC9004343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4099" y="1119550"/>
            <a:ext cx="1206500" cy="1901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CA" b="1" dirty="0" smtClean="0"/>
              <a:t>Learning Needs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I would like to/need to learn more about...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_____________________________________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_____________________________________</a:t>
            </a:r>
          </a:p>
          <a:p>
            <a:endParaRPr lang="en-CA" dirty="0" smtClean="0"/>
          </a:p>
          <a:p>
            <a:r>
              <a:rPr lang="en-CA" dirty="0" smtClean="0"/>
              <a:t>_____________________________________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103" name="Picture 7" descr="C:\Users\Debbie\AppData\Local\Microsoft\Windows\Temporary Internet Files\Content.IE5\R0KIT8JT\MC9004404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92696"/>
            <a:ext cx="1827886" cy="1506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smtClean="0"/>
              <a:t>How I Learn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I learn best when...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________________________________________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________________________________________</a:t>
            </a:r>
          </a:p>
          <a:p>
            <a:endParaRPr lang="en-CA" dirty="0" smtClean="0"/>
          </a:p>
          <a:p>
            <a:r>
              <a:rPr lang="en-CA" dirty="0" smtClean="0"/>
              <a:t>________________________________________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5126" name="Picture 6" descr="C:\Users\Debbie\AppData\Local\Microsoft\Windows\Temporary Internet Files\Content.IE5\R0KIT8JT\MC9004404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980728"/>
            <a:ext cx="1828800" cy="138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A goal I would like to strive for this year is...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_____________________________________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_____________________________________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   _____________________________________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i="1" dirty="0" smtClean="0"/>
              <a:t>What Does My Plan Look Like...</a:t>
            </a:r>
            <a:endParaRPr lang="en-CA" sz="3600" i="1" dirty="0"/>
          </a:p>
        </p:txBody>
      </p:sp>
      <p:pic>
        <p:nvPicPr>
          <p:cNvPr id="6146" name="Picture 2" descr="C:\Users\Debbie\AppData\Local\Microsoft\Windows\Temporary Internet Files\Content.IE5\2MK8EKRW\MC9004324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692696"/>
            <a:ext cx="2044700" cy="1692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/>
              <a:t>	</a:t>
            </a:r>
            <a:r>
              <a:rPr lang="en-CA" dirty="0" smtClean="0"/>
              <a:t>Some ways of keeping track of my progress are....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1.  _____________________________________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2.  _____________________________________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	3.  _____________________________________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   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Keeping Track</a:t>
            </a:r>
            <a:endParaRPr lang="en-CA" i="1" dirty="0"/>
          </a:p>
        </p:txBody>
      </p:sp>
      <p:pic>
        <p:nvPicPr>
          <p:cNvPr id="7170" name="Picture 2" descr="C:\Users\Debbie\AppData\Local\Microsoft\Windows\Temporary Internet Files\Content.IE5\8TDFQTFK\MC9004404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60648"/>
            <a:ext cx="141287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b="1" dirty="0" smtClean="0"/>
              <a:t>	</a:t>
            </a:r>
            <a:r>
              <a:rPr lang="en-CA" dirty="0" smtClean="0"/>
              <a:t>Specific steps I will take to reach my goal:</a:t>
            </a:r>
          </a:p>
          <a:p>
            <a:pPr>
              <a:buNone/>
            </a:pPr>
            <a:r>
              <a:rPr lang="en-CA" dirty="0" smtClean="0"/>
              <a:t> </a:t>
            </a:r>
          </a:p>
          <a:p>
            <a:pPr>
              <a:buNone/>
            </a:pPr>
            <a:r>
              <a:rPr lang="en-CA" dirty="0" smtClean="0"/>
              <a:t>	1. _______________________________					</a:t>
            </a:r>
            <a:br>
              <a:rPr lang="en-CA" dirty="0" smtClean="0"/>
            </a:br>
            <a:r>
              <a:rPr lang="en-CA" dirty="0" smtClean="0"/>
              <a:t>2.  _______________________________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3.  _______________________________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4.  _______________________________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8194" name="Picture 2" descr="C:\Users\Debbie\AppData\Local\Microsoft\Windows\Temporary Internet Files\Content.IE5\P1D5C9CU\MC9004404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6114" y="404664"/>
            <a:ext cx="1827886" cy="1732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320</TotalTime>
  <Words>542</Words>
  <Application>Microsoft Office PowerPoint</Application>
  <PresentationFormat>On-screen Show (4:3)</PresentationFormat>
  <Paragraphs>139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Professional Development for Personal and Professional Growth </vt:lpstr>
      <vt:lpstr>Where to start the conversation...</vt:lpstr>
      <vt:lpstr>What’s My Communication Style...</vt:lpstr>
      <vt:lpstr>Reflection:  Where Am I Now...</vt:lpstr>
      <vt:lpstr>Slide 5</vt:lpstr>
      <vt:lpstr>Slide 6</vt:lpstr>
      <vt:lpstr>What Does My Plan Look Like...</vt:lpstr>
      <vt:lpstr>Keeping Track</vt:lpstr>
      <vt:lpstr>Slide 9</vt:lpstr>
      <vt:lpstr>Ways I Can Evaluate My Plan...</vt:lpstr>
      <vt:lpstr>Strengths and Abilities I can...</vt:lpstr>
      <vt:lpstr>Slide 12</vt:lpstr>
      <vt:lpstr>Strengths and Abilities I know...</vt:lpstr>
      <vt:lpstr>Teamwork...</vt:lpstr>
      <vt:lpstr>Needs Assessment Tools...</vt:lpstr>
      <vt:lpstr>The Role of the Executive Staff Officer</vt:lpstr>
      <vt:lpstr>Slide 17</vt:lpstr>
      <vt:lpstr>Is It Working...</vt:lpstr>
      <vt:lpstr>Concerns...</vt:lpstr>
      <vt:lpstr>Slide 20</vt:lpstr>
      <vt:lpstr>Slide 21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Debbie</dc:creator>
  <cp:lastModifiedBy>Bettyjean</cp:lastModifiedBy>
  <cp:revision>37</cp:revision>
  <dcterms:created xsi:type="dcterms:W3CDTF">2012-06-20T00:09:26Z</dcterms:created>
  <dcterms:modified xsi:type="dcterms:W3CDTF">2012-10-30T15:33:10Z</dcterms:modified>
</cp:coreProperties>
</file>